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1" r:id="rId2"/>
  </p:sldIdLst>
  <p:sldSz cx="42976800" cy="21031200"/>
  <p:notesSz cx="6797675" cy="9926638"/>
  <p:defaultTextStyle>
    <a:defPPr>
      <a:defRPr lang="en-US"/>
    </a:defPPr>
    <a:lvl1pPr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471613" indent="-1096963"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2944813" indent="-2197100"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418013" indent="-3297238"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5895975" indent="-4397375"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24">
          <p15:clr>
            <a:srgbClr val="A4A3A4"/>
          </p15:clr>
        </p15:guide>
        <p15:guide id="2" pos="13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DB5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24B5A0-08D1-43F7-989C-673867787B29}" v="2" dt="2018-06-16T11:08:39.381"/>
    <p1510:client id="{FBBF91C6-DCB9-4C45-ACB8-AB83CEC96FB5}" v="38" dt="2018-06-16T11:17:54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4660"/>
  </p:normalViewPr>
  <p:slideViewPr>
    <p:cSldViewPr snapToObjects="1">
      <p:cViewPr varScale="1">
        <p:scale>
          <a:sx n="42" d="100"/>
          <a:sy n="42" d="100"/>
        </p:scale>
        <p:origin x="90" y="954"/>
      </p:cViewPr>
      <p:guideLst>
        <p:guide orient="horz" pos="6624"/>
        <p:guide pos="13536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03225" y="744538"/>
            <a:ext cx="76041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48697A-DAE3-4F2E-A4DA-9A636100663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2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260" y="6533308"/>
            <a:ext cx="36530280" cy="45080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6520" y="11917680"/>
            <a:ext cx="30083760" cy="5374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560765" y="2356276"/>
            <a:ext cx="46416433" cy="502460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1456" y="2356276"/>
            <a:ext cx="138533032" cy="502460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872" y="13514494"/>
            <a:ext cx="36530280" cy="417703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872" y="8913925"/>
            <a:ext cx="36530280" cy="4600574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11452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502465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146" y="392817"/>
            <a:ext cx="27542671" cy="2078777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068" y="3004461"/>
            <a:ext cx="13415328" cy="17442543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668823" y="3004461"/>
            <a:ext cx="13415328" cy="17442543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8964578" y="3004461"/>
            <a:ext cx="13415328" cy="17442543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0" y="152400"/>
            <a:ext cx="4267200" cy="25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849" y="837353"/>
            <a:ext cx="14139072" cy="356362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2738" y="837359"/>
            <a:ext cx="24025225" cy="17949546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8849" y="4400979"/>
            <a:ext cx="14139072" cy="14385926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3754" y="14721847"/>
            <a:ext cx="25786080" cy="173799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23754" y="1879177"/>
            <a:ext cx="25786080" cy="1261872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3754" y="16459843"/>
            <a:ext cx="25786080" cy="2468244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49475" y="841375"/>
            <a:ext cx="38677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49475" y="4906963"/>
            <a:ext cx="38677850" cy="138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94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84375" y="19492913"/>
            <a:ext cx="136080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8006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tif"/><Relationship Id="rId18" Type="http://schemas.openxmlformats.org/officeDocument/2006/relationships/image" Target="../media/image17.tif"/><Relationship Id="rId26" Type="http://schemas.openxmlformats.org/officeDocument/2006/relationships/image" Target="../media/image25.tif"/><Relationship Id="rId39" Type="http://schemas.openxmlformats.org/officeDocument/2006/relationships/image" Target="../media/image38.tif"/><Relationship Id="rId21" Type="http://schemas.openxmlformats.org/officeDocument/2006/relationships/image" Target="../media/image20.tif"/><Relationship Id="rId34" Type="http://schemas.openxmlformats.org/officeDocument/2006/relationships/image" Target="../media/image33.tif"/><Relationship Id="rId42" Type="http://schemas.openxmlformats.org/officeDocument/2006/relationships/image" Target="../media/image41.tif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tif"/><Relationship Id="rId20" Type="http://schemas.openxmlformats.org/officeDocument/2006/relationships/image" Target="../media/image19.tif"/><Relationship Id="rId29" Type="http://schemas.openxmlformats.org/officeDocument/2006/relationships/image" Target="../media/image28.tif"/><Relationship Id="rId41" Type="http://schemas.openxmlformats.org/officeDocument/2006/relationships/image" Target="../media/image40.tif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24" Type="http://schemas.openxmlformats.org/officeDocument/2006/relationships/image" Target="../media/image23.tif"/><Relationship Id="rId32" Type="http://schemas.openxmlformats.org/officeDocument/2006/relationships/image" Target="../media/image31.tif"/><Relationship Id="rId37" Type="http://schemas.openxmlformats.org/officeDocument/2006/relationships/image" Target="../media/image36.tif"/><Relationship Id="rId40" Type="http://schemas.openxmlformats.org/officeDocument/2006/relationships/image" Target="../media/image39.tif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5" Type="http://schemas.openxmlformats.org/officeDocument/2006/relationships/image" Target="../media/image4.tif"/><Relationship Id="rId15" Type="http://schemas.openxmlformats.org/officeDocument/2006/relationships/image" Target="../media/image14.tif"/><Relationship Id="rId23" Type="http://schemas.openxmlformats.org/officeDocument/2006/relationships/image" Target="../media/image22.tif"/><Relationship Id="rId28" Type="http://schemas.openxmlformats.org/officeDocument/2006/relationships/image" Target="../media/image27.tif"/><Relationship Id="rId36" Type="http://schemas.openxmlformats.org/officeDocument/2006/relationships/image" Target="../media/image35.tif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61" Type="http://schemas.openxmlformats.org/officeDocument/2006/relationships/image" Target="../media/image60.png"/><Relationship Id="rId10" Type="http://schemas.openxmlformats.org/officeDocument/2006/relationships/image" Target="../media/image9.tif"/><Relationship Id="rId19" Type="http://schemas.openxmlformats.org/officeDocument/2006/relationships/image" Target="../media/image18.tif"/><Relationship Id="rId31" Type="http://schemas.openxmlformats.org/officeDocument/2006/relationships/image" Target="../media/image30.tif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4" Type="http://schemas.openxmlformats.org/officeDocument/2006/relationships/image" Target="../media/image3.tif"/><Relationship Id="rId9" Type="http://schemas.openxmlformats.org/officeDocument/2006/relationships/image" Target="../media/image8.tif"/><Relationship Id="rId14" Type="http://schemas.openxmlformats.org/officeDocument/2006/relationships/image" Target="../media/image13.tif"/><Relationship Id="rId22" Type="http://schemas.openxmlformats.org/officeDocument/2006/relationships/image" Target="../media/image21.tif"/><Relationship Id="rId27" Type="http://schemas.openxmlformats.org/officeDocument/2006/relationships/image" Target="../media/image26.tif"/><Relationship Id="rId30" Type="http://schemas.openxmlformats.org/officeDocument/2006/relationships/image" Target="../media/image29.tif"/><Relationship Id="rId35" Type="http://schemas.openxmlformats.org/officeDocument/2006/relationships/image" Target="../media/image34.tif"/><Relationship Id="rId43" Type="http://schemas.openxmlformats.org/officeDocument/2006/relationships/image" Target="../media/image42.tif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.tif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tif"/><Relationship Id="rId17" Type="http://schemas.openxmlformats.org/officeDocument/2006/relationships/image" Target="../media/image16.tif"/><Relationship Id="rId25" Type="http://schemas.openxmlformats.org/officeDocument/2006/relationships/image" Target="../media/image24.tif"/><Relationship Id="rId33" Type="http://schemas.openxmlformats.org/officeDocument/2006/relationships/image" Target="../media/image32.tif"/><Relationship Id="rId38" Type="http://schemas.openxmlformats.org/officeDocument/2006/relationships/image" Target="../media/image37.tif"/><Relationship Id="rId46" Type="http://schemas.openxmlformats.org/officeDocument/2006/relationships/image" Target="../media/image45.png"/><Relationship Id="rId5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3"/>
          <p:cNvSpPr>
            <a:spLocks noGrp="1"/>
          </p:cNvSpPr>
          <p:nvPr>
            <p:ph type="title"/>
          </p:nvPr>
        </p:nvSpPr>
        <p:spPr>
          <a:xfrm>
            <a:off x="9594850" y="381000"/>
            <a:ext cx="23787100" cy="3528000"/>
          </a:xfrm>
        </p:spPr>
        <p:txBody>
          <a:bodyPr/>
          <a:lstStyle/>
          <a:p>
            <a:r>
              <a:rPr lang="en-US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Building Extraction from Satellite Images </a:t>
            </a:r>
            <a:br>
              <a:rPr lang="en-US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Using MASK R-CNN with Building Boundary Regularization</a:t>
            </a:r>
            <a:b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Kang Zhao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Jungwon Kang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4500" b="1" dirty="0" err="1">
                <a:latin typeface="Arial" panose="020B0604020202020204" pitchFamily="34" charset="0"/>
                <a:cs typeface="Arial" panose="020B0604020202020204" pitchFamily="34" charset="0"/>
              </a:rPr>
              <a:t>Jaewook</a:t>
            </a:r>
            <a:r>
              <a:rPr lang="en-US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 Jung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4500" b="1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US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 Sohn</a:t>
            </a:r>
            <a:b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Department of Earth and Space Science and Engineering, York University</a:t>
            </a:r>
            <a:endParaRPr lang="en-US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A68A3EB-434C-4A14-B8A9-3FBF65ECC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89" b="28175"/>
          <a:stretch/>
        </p:blipFill>
        <p:spPr>
          <a:xfrm>
            <a:off x="1068099" y="166688"/>
            <a:ext cx="5040000" cy="27082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FD207-CBB8-4188-91C5-8E8206A47656}"/>
              </a:ext>
            </a:extLst>
          </p:cNvPr>
          <p:cNvSpPr/>
          <p:nvPr/>
        </p:nvSpPr>
        <p:spPr>
          <a:xfrm>
            <a:off x="810906" y="4328160"/>
            <a:ext cx="13500000" cy="16233397"/>
          </a:xfrm>
          <a:prstGeom prst="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92E695-DF14-4061-8062-911AFF4CE6CA}"/>
              </a:ext>
            </a:extLst>
          </p:cNvPr>
          <p:cNvSpPr/>
          <p:nvPr/>
        </p:nvSpPr>
        <p:spPr>
          <a:xfrm>
            <a:off x="28665895" y="4322777"/>
            <a:ext cx="13500000" cy="11673840"/>
          </a:xfrm>
          <a:prstGeom prst="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998D13-7941-4078-BE64-7132DC8B4028}"/>
              </a:ext>
            </a:extLst>
          </p:cNvPr>
          <p:cNvSpPr/>
          <p:nvPr/>
        </p:nvSpPr>
        <p:spPr>
          <a:xfrm>
            <a:off x="28665895" y="16312183"/>
            <a:ext cx="13500000" cy="4254757"/>
          </a:xfrm>
          <a:prstGeom prst="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051D5D-19B0-418F-803C-31EF9F45363F}"/>
              </a:ext>
            </a:extLst>
          </p:cNvPr>
          <p:cNvSpPr/>
          <p:nvPr/>
        </p:nvSpPr>
        <p:spPr>
          <a:xfrm>
            <a:off x="14738401" y="4328160"/>
            <a:ext cx="13500000" cy="11673840"/>
          </a:xfrm>
          <a:prstGeom prst="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59C70-00D2-4BC3-AC64-4054780A3FF4}"/>
              </a:ext>
            </a:extLst>
          </p:cNvPr>
          <p:cNvSpPr/>
          <p:nvPr/>
        </p:nvSpPr>
        <p:spPr>
          <a:xfrm>
            <a:off x="820430" y="4326000"/>
            <a:ext cx="13490475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42E122-7081-4A19-8F21-043E82BB63A6}"/>
              </a:ext>
            </a:extLst>
          </p:cNvPr>
          <p:cNvSpPr/>
          <p:nvPr/>
        </p:nvSpPr>
        <p:spPr>
          <a:xfrm>
            <a:off x="14738401" y="4326000"/>
            <a:ext cx="13499999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2. Methodology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8F33B8-93F7-4FD9-AE98-300C36B30651}"/>
              </a:ext>
            </a:extLst>
          </p:cNvPr>
          <p:cNvSpPr/>
          <p:nvPr/>
        </p:nvSpPr>
        <p:spPr>
          <a:xfrm>
            <a:off x="14738400" y="16280381"/>
            <a:ext cx="135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3. Training &amp; Testing Setup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27E548-1301-4D07-B057-13AD2E734D67}"/>
              </a:ext>
            </a:extLst>
          </p:cNvPr>
          <p:cNvSpPr/>
          <p:nvPr/>
        </p:nvSpPr>
        <p:spPr>
          <a:xfrm>
            <a:off x="28656369" y="16312183"/>
            <a:ext cx="135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5. 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6DBA7C-D95E-4A17-8DDD-3CFE84A8A488}"/>
              </a:ext>
            </a:extLst>
          </p:cNvPr>
          <p:cNvSpPr/>
          <p:nvPr/>
        </p:nvSpPr>
        <p:spPr>
          <a:xfrm>
            <a:off x="28665895" y="4335877"/>
            <a:ext cx="13490474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4. Experimental 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6E9A-F460-492D-ABF1-2D3FD89167AD}"/>
              </a:ext>
            </a:extLst>
          </p:cNvPr>
          <p:cNvSpPr/>
          <p:nvPr/>
        </p:nvSpPr>
        <p:spPr>
          <a:xfrm>
            <a:off x="28688584" y="19378940"/>
            <a:ext cx="13500000" cy="118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Acknowledgements:</a:t>
            </a: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 We would like to acknowledge the supports from Natural Science and Engineering Research Council of Canada (NSERC) Discovery Program and Ontario Research Fund (ORF) - </a:t>
            </a:r>
            <a:b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Intelligent Systems for Sustainable Urban Mobility (ISSUM) Program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49C0EA-01F9-4915-AB44-AC12C334A2B5}"/>
              </a:ext>
            </a:extLst>
          </p:cNvPr>
          <p:cNvSpPr/>
          <p:nvPr/>
        </p:nvSpPr>
        <p:spPr>
          <a:xfrm>
            <a:off x="1066800" y="5410200"/>
            <a:ext cx="12960000" cy="856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0850" indent="-4508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CA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DeepGlobe</a:t>
            </a:r>
            <a:r>
              <a:rPr lang="en-CA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Building Extraction Challenge (DG-BEC)</a:t>
            </a: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DG-BEC provides satellite images of four urban cities including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Vegas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Khartoum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four types of images including </a:t>
            </a:r>
            <a:r>
              <a:rPr lang="en-CA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panchromatic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CA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8-band multi-channel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CA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pan-sharpened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 of </a:t>
            </a:r>
            <a:r>
              <a:rPr lang="en-CA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bands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multispectral product (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RGB-</a:t>
            </a:r>
            <a:r>
              <a:rPr lang="en-CA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PanSharpen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and lastly </a:t>
            </a:r>
            <a:r>
              <a:rPr lang="en-CA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pan-sharpened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 of MUL (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MUL-</a:t>
            </a:r>
            <a:r>
              <a:rPr lang="en-CA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PanSharpen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CA" sz="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DG-BEC poses </a:t>
            </a:r>
            <a:r>
              <a:rPr lang="en-CA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problem of localizing all building polygons in the given images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66700">
              <a:spcAft>
                <a:spcPts val="600"/>
              </a:spcAft>
            </a:pPr>
            <a:endParaRPr lang="en-CA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CA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and Our Approach</a:t>
            </a: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</a:t>
            </a:r>
            <a:r>
              <a:rPr lang="en-CA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network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 adopt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R-CNN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[K. He, 2017] due to its simplicity in the network structure and hyper-parameter tuning.</a:t>
            </a:r>
            <a:endParaRPr lang="en-CA" sz="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MASK R-CNN produces polygon points of each individual building, which normally have irregular shapes.</a:t>
            </a:r>
            <a:endParaRPr lang="en-CA" sz="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we observe that most of building footprints have regularized boundaries.</a:t>
            </a:r>
            <a:endParaRPr lang="en-CA" sz="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Motivated by this observation, </a:t>
            </a:r>
            <a:r>
              <a:rPr lang="en-CA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then formulate the problem as the creation of regularized polygons for buildings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4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we utilize a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boundary regularization method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is adopted from </a:t>
            </a:r>
            <a:b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previous works [G. Sohn, 2012][J. June, 2017].</a:t>
            </a:r>
            <a:endParaRPr lang="en-CA" sz="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Then, we convert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(irregularly shaped) polygons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generated by Mask R-CNN into the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regularized polygons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8775" indent="-176213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A631-ECFB-499B-9B54-6BA1650549FA}"/>
              </a:ext>
            </a:extLst>
          </p:cNvPr>
          <p:cNvSpPr/>
          <p:nvPr/>
        </p:nvSpPr>
        <p:spPr>
          <a:xfrm>
            <a:off x="35786600" y="11721600"/>
            <a:ext cx="5666200" cy="1080000"/>
          </a:xfrm>
          <a:prstGeom prst="rect">
            <a:avLst/>
          </a:prstGeom>
          <a:noFill/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/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CA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Nofto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Wleite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XD_XD are 3 top ranked methods from </a:t>
            </a:r>
            <a:r>
              <a:rPr lang="en-CA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SpaceNet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challenge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E742A5-6566-4F6A-BE66-D86CE08236A8}"/>
              </a:ext>
            </a:extLst>
          </p:cNvPr>
          <p:cNvSpPr/>
          <p:nvPr/>
        </p:nvSpPr>
        <p:spPr>
          <a:xfrm>
            <a:off x="28818616" y="5410200"/>
            <a:ext cx="9509983" cy="684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0850" indent="-450850">
              <a:buFont typeface="Wingdings" panose="05000000000000000000" pitchFamily="2" charset="2"/>
              <a:buChar char="q"/>
            </a:pPr>
            <a:r>
              <a:rPr lang="en-CA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Extraction Results for Each City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D95DA6-3208-4C23-BA92-82118982638C}"/>
              </a:ext>
            </a:extLst>
          </p:cNvPr>
          <p:cNvSpPr/>
          <p:nvPr/>
        </p:nvSpPr>
        <p:spPr>
          <a:xfrm>
            <a:off x="28803600" y="17373600"/>
            <a:ext cx="13248000" cy="1872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038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present a building extraction method combining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R-CNN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boundary regularization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3038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to Mask R-CNN that generates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 shaped polygons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our method produces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regularized polygons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are directly applicable to numerous cartographic and engineering applications.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D5C8A6-C7A0-4CC2-87A9-36458A828DB6}"/>
              </a:ext>
            </a:extLst>
          </p:cNvPr>
          <p:cNvSpPr/>
          <p:nvPr/>
        </p:nvSpPr>
        <p:spPr>
          <a:xfrm>
            <a:off x="14805073" y="17297400"/>
            <a:ext cx="13402847" cy="20115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training, we used a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 model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trained on the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dataset.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took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days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training the networks for all the cities using one NVIDIA GeForce 1080 </a:t>
            </a:r>
            <a:r>
              <a:rPr lang="en-CA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is divided into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(80%)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sets (20%)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testing, we ran our pipeline on about 6000 test images.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E5AF507-1C44-4C20-A894-67D15807AB5E}"/>
              </a:ext>
            </a:extLst>
          </p:cNvPr>
          <p:cNvSpPr/>
          <p:nvPr/>
        </p:nvSpPr>
        <p:spPr>
          <a:xfrm>
            <a:off x="28818617" y="11506200"/>
            <a:ext cx="3348000" cy="612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0850" indent="-450850">
              <a:buFont typeface="Wingdings" panose="05000000000000000000" pitchFamily="2" charset="2"/>
              <a:buChar char="q"/>
            </a:pPr>
            <a:r>
              <a:rPr lang="en-CA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 Scores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1FFECB6-A6ED-4FE0-9953-3D7E7DD6A517}"/>
              </a:ext>
            </a:extLst>
          </p:cNvPr>
          <p:cNvSpPr/>
          <p:nvPr/>
        </p:nvSpPr>
        <p:spPr>
          <a:xfrm rot="16200000">
            <a:off x="28747731" y="6530647"/>
            <a:ext cx="1620000" cy="54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Vegas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3D9A482-55D8-45E2-98EC-80D29FC75C5D}"/>
              </a:ext>
            </a:extLst>
          </p:cNvPr>
          <p:cNvSpPr/>
          <p:nvPr/>
        </p:nvSpPr>
        <p:spPr>
          <a:xfrm rot="16200000">
            <a:off x="28747731" y="10316249"/>
            <a:ext cx="1620000" cy="54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Khartoum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F7A6DE3-01B4-42D9-B08C-85F0C1EB73D0}"/>
              </a:ext>
            </a:extLst>
          </p:cNvPr>
          <p:cNvSpPr/>
          <p:nvPr/>
        </p:nvSpPr>
        <p:spPr>
          <a:xfrm rot="16200000">
            <a:off x="28747731" y="9055583"/>
            <a:ext cx="1620000" cy="54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A11673D-DB73-4879-882B-3C0D50032C05}"/>
              </a:ext>
            </a:extLst>
          </p:cNvPr>
          <p:cNvSpPr/>
          <p:nvPr/>
        </p:nvSpPr>
        <p:spPr>
          <a:xfrm rot="16200000">
            <a:off x="28747731" y="7793917"/>
            <a:ext cx="1620000" cy="54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EACBE4-993E-44DA-B610-1DBE0C4F0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940099"/>
              </p:ext>
            </p:extLst>
          </p:nvPr>
        </p:nvGraphicFramePr>
        <p:xfrm>
          <a:off x="29032173" y="12192000"/>
          <a:ext cx="6629427" cy="32918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263667">
                  <a:extLst>
                    <a:ext uri="{9D8B030D-6E8A-4147-A177-3AD203B41FA5}">
                      <a16:colId xmlns:a16="http://schemas.microsoft.com/office/drawing/2014/main" val="3422350422"/>
                    </a:ext>
                  </a:extLst>
                </a:gridCol>
                <a:gridCol w="1073152">
                  <a:extLst>
                    <a:ext uri="{9D8B030D-6E8A-4147-A177-3AD203B41FA5}">
                      <a16:colId xmlns:a16="http://schemas.microsoft.com/office/drawing/2014/main" val="1073898177"/>
                    </a:ext>
                  </a:extLst>
                </a:gridCol>
                <a:gridCol w="1073152">
                  <a:extLst>
                    <a:ext uri="{9D8B030D-6E8A-4147-A177-3AD203B41FA5}">
                      <a16:colId xmlns:a16="http://schemas.microsoft.com/office/drawing/2014/main" val="3788467972"/>
                    </a:ext>
                  </a:extLst>
                </a:gridCol>
                <a:gridCol w="1073152">
                  <a:extLst>
                    <a:ext uri="{9D8B030D-6E8A-4147-A177-3AD203B41FA5}">
                      <a16:colId xmlns:a16="http://schemas.microsoft.com/office/drawing/2014/main" val="2075397321"/>
                    </a:ext>
                  </a:extLst>
                </a:gridCol>
                <a:gridCol w="1073152">
                  <a:extLst>
                    <a:ext uri="{9D8B030D-6E8A-4147-A177-3AD203B41FA5}">
                      <a16:colId xmlns:a16="http://schemas.microsoft.com/office/drawing/2014/main" val="1013418550"/>
                    </a:ext>
                  </a:extLst>
                </a:gridCol>
                <a:gridCol w="1073152">
                  <a:extLst>
                    <a:ext uri="{9D8B030D-6E8A-4147-A177-3AD203B41FA5}">
                      <a16:colId xmlns:a16="http://schemas.microsoft.com/office/drawing/2014/main" val="1925212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</a:t>
                      </a:r>
                    </a:p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Vegas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Paris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Shang-</a:t>
                      </a:r>
                    </a:p>
                    <a:p>
                      <a:pPr algn="ctr"/>
                      <a:r>
                        <a:rPr lang="en-CA" sz="20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hai</a:t>
                      </a:r>
                      <a:endParaRPr lang="en-CA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Khar</a:t>
                      </a:r>
                      <a:r>
                        <a:rPr lang="en-CA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CA" sz="20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toum</a:t>
                      </a:r>
                      <a:endParaRPr lang="en-CA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8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Nofto</a:t>
                      </a:r>
                      <a:endParaRPr lang="en-CA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0.787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0.584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0.520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0.424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0.579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93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Wleite</a:t>
                      </a:r>
                      <a:endParaRPr lang="en-CA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9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XD_XD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5579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Mask</a:t>
                      </a:r>
                    </a:p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R-CNN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06043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754749"/>
                  </a:ext>
                </a:extLst>
              </a:tr>
            </a:tbl>
          </a:graphicData>
        </a:graphic>
      </p:graphicFrame>
      <p:sp>
        <p:nvSpPr>
          <p:cNvPr id="173" name="Rectangle 172">
            <a:extLst>
              <a:ext uri="{FF2B5EF4-FFF2-40B4-BE49-F238E27FC236}">
                <a16:creationId xmlns:a16="http://schemas.microsoft.com/office/drawing/2014/main" id="{D9A90C1D-D67A-4BFA-BD88-AAE4F07FD377}"/>
              </a:ext>
            </a:extLst>
          </p:cNvPr>
          <p:cNvSpPr/>
          <p:nvPr/>
        </p:nvSpPr>
        <p:spPr>
          <a:xfrm>
            <a:off x="35782839" y="12496800"/>
            <a:ext cx="6228000" cy="318458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scores from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R-CNN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almost equivalent. 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our method </a:t>
            </a:r>
            <a:r>
              <a:rPr lang="en-CA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off the number of</a:t>
            </a:r>
            <a:br>
              <a:rPr lang="en-CA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polygon points by 86%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thus dramatically </a:t>
            </a:r>
            <a:b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the generated polygons. 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polygons can be directly imported </a:t>
            </a:r>
            <a:b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many applications.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63E2FC6-2093-4CCE-8B9F-EF786C2B630D}"/>
              </a:ext>
            </a:extLst>
          </p:cNvPr>
          <p:cNvSpPr/>
          <p:nvPr/>
        </p:nvSpPr>
        <p:spPr>
          <a:xfrm>
            <a:off x="14738400" y="19437926"/>
            <a:ext cx="13469519" cy="11290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▫ All the details including hyper-parameters will be posted in our project website:</a:t>
            </a:r>
          </a:p>
          <a:p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https://github.com/yorku-ausml/deep_satellite_image_segmentation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FE01A86-C231-4F58-93DA-36CA9BA0B67C}"/>
              </a:ext>
            </a:extLst>
          </p:cNvPr>
          <p:cNvGrpSpPr/>
          <p:nvPr/>
        </p:nvGrpSpPr>
        <p:grpSpPr>
          <a:xfrm>
            <a:off x="29815800" y="10051183"/>
            <a:ext cx="11637000" cy="1080000"/>
            <a:chOff x="8784600" y="6082800"/>
            <a:chExt cx="11637000" cy="1080000"/>
          </a:xfrm>
        </p:grpSpPr>
        <p:pic>
          <p:nvPicPr>
            <p:cNvPr id="210" name="Picture 209" descr="A picture containing cake, indoor, table&#10;&#10;Description generated with high confidence">
              <a:extLst>
                <a:ext uri="{FF2B5EF4-FFF2-40B4-BE49-F238E27FC236}">
                  <a16:creationId xmlns:a16="http://schemas.microsoft.com/office/drawing/2014/main" id="{12DF44C3-D531-473C-A00A-E3C78587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00" y="6082800"/>
              <a:ext cx="1080000" cy="1080000"/>
            </a:xfrm>
            <a:prstGeom prst="rect">
              <a:avLst/>
            </a:prstGeom>
          </p:spPr>
        </p:pic>
        <p:pic>
          <p:nvPicPr>
            <p:cNvPr id="211" name="Picture 210" descr="A picture containing cake, indoor&#10;&#10;Description generated with very high confidence">
              <a:extLst>
                <a:ext uri="{FF2B5EF4-FFF2-40B4-BE49-F238E27FC236}">
                  <a16:creationId xmlns:a16="http://schemas.microsoft.com/office/drawing/2014/main" id="{61F133D7-64E8-4774-8B71-4FFF740B2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7600" y="6082800"/>
              <a:ext cx="1080000" cy="108000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611613D3-D6BD-46CA-90FC-8ADC05049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30600" y="6082800"/>
              <a:ext cx="1080000" cy="1080000"/>
            </a:xfrm>
            <a:prstGeom prst="rect">
              <a:avLst/>
            </a:prstGeom>
          </p:spPr>
        </p:pic>
        <p:pic>
          <p:nvPicPr>
            <p:cNvPr id="213" name="Picture 212" descr="A picture containing indoor, cake, LEGO, toy&#10;&#10;Description generated with high confidence">
              <a:extLst>
                <a:ext uri="{FF2B5EF4-FFF2-40B4-BE49-F238E27FC236}">
                  <a16:creationId xmlns:a16="http://schemas.microsoft.com/office/drawing/2014/main" id="{54440EF5-95E1-4B70-82E6-D209CC37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03600" y="6082800"/>
              <a:ext cx="1080000" cy="1080000"/>
            </a:xfrm>
            <a:prstGeom prst="rect">
              <a:avLst/>
            </a:prstGeom>
          </p:spPr>
        </p:pic>
        <p:pic>
          <p:nvPicPr>
            <p:cNvPr id="214" name="Picture 213" descr="An aerial view of a city&#10;&#10;Description generated with high confidence">
              <a:extLst>
                <a:ext uri="{FF2B5EF4-FFF2-40B4-BE49-F238E27FC236}">
                  <a16:creationId xmlns:a16="http://schemas.microsoft.com/office/drawing/2014/main" id="{522E4609-6A5E-4FEB-BC81-A7234543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76600" y="6082800"/>
              <a:ext cx="1080000" cy="1080000"/>
            </a:xfrm>
            <a:prstGeom prst="rect">
              <a:avLst/>
            </a:prstGeom>
          </p:spPr>
        </p:pic>
        <p:pic>
          <p:nvPicPr>
            <p:cNvPr id="215" name="Picture 214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010550EF-55EA-4203-B3CB-C1822DE3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49600" y="6082800"/>
              <a:ext cx="1080000" cy="1080000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13298C40-696B-4269-8131-CC42EF567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822600" y="6082800"/>
              <a:ext cx="1080000" cy="1080000"/>
            </a:xfrm>
            <a:prstGeom prst="rect">
              <a:avLst/>
            </a:prstGeom>
          </p:spPr>
        </p:pic>
        <p:pic>
          <p:nvPicPr>
            <p:cNvPr id="217" name="Picture 216" descr="A close up of a store&#10;&#10;Description generated with high confidence">
              <a:extLst>
                <a:ext uri="{FF2B5EF4-FFF2-40B4-BE49-F238E27FC236}">
                  <a16:creationId xmlns:a16="http://schemas.microsoft.com/office/drawing/2014/main" id="{D4364184-EF9C-4692-82CE-D3C16104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995600" y="6082800"/>
              <a:ext cx="1080000" cy="1080000"/>
            </a:xfrm>
            <a:prstGeom prst="rect">
              <a:avLst/>
            </a:prstGeom>
          </p:spPr>
        </p:pic>
        <p:pic>
          <p:nvPicPr>
            <p:cNvPr id="218" name="Picture 217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8599CBDB-951B-4935-8DB2-BF726860F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68600" y="6082800"/>
              <a:ext cx="1080000" cy="108000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F96C7E59-F568-4407-8BF7-FC3BD1A4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41600" y="6082800"/>
              <a:ext cx="1080000" cy="1080000"/>
            </a:xfrm>
            <a:prstGeom prst="rect">
              <a:avLst/>
            </a:prstGeom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969DAC1-CBE8-4398-888E-B8EE29D8D71E}"/>
              </a:ext>
            </a:extLst>
          </p:cNvPr>
          <p:cNvGrpSpPr/>
          <p:nvPr/>
        </p:nvGrpSpPr>
        <p:grpSpPr>
          <a:xfrm>
            <a:off x="29815800" y="7519983"/>
            <a:ext cx="11637000" cy="1080000"/>
            <a:chOff x="8784600" y="3505200"/>
            <a:chExt cx="11637000" cy="1080000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8F071B12-255F-4B4D-BFE2-5CB9B179C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84600" y="3505200"/>
              <a:ext cx="1080000" cy="1080000"/>
            </a:xfrm>
            <a:prstGeom prst="rect">
              <a:avLst/>
            </a:prstGeom>
          </p:spPr>
        </p:pic>
        <p:pic>
          <p:nvPicPr>
            <p:cNvPr id="201" name="Picture 200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67933A33-14AE-4E4C-BF00-D430E0489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57600" y="3505200"/>
              <a:ext cx="1080000" cy="1080000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2D386339-28F6-49E5-8EAB-F04B6971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130600" y="3505200"/>
              <a:ext cx="1080000" cy="1080000"/>
            </a:xfrm>
            <a:prstGeom prst="rect">
              <a:avLst/>
            </a:prstGeom>
          </p:spPr>
        </p:pic>
        <p:pic>
          <p:nvPicPr>
            <p:cNvPr id="203" name="Picture 202" descr="A circuit board&#10;&#10;Description generated with high confidence">
              <a:extLst>
                <a:ext uri="{FF2B5EF4-FFF2-40B4-BE49-F238E27FC236}">
                  <a16:creationId xmlns:a16="http://schemas.microsoft.com/office/drawing/2014/main" id="{89C83F82-01AC-45CB-8F60-586BC211A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303600" y="3505200"/>
              <a:ext cx="1080000" cy="1080000"/>
            </a:xfrm>
            <a:prstGeom prst="rect">
              <a:avLst/>
            </a:prstGeom>
          </p:spPr>
        </p:pic>
        <p:pic>
          <p:nvPicPr>
            <p:cNvPr id="204" name="Picture 203" descr="A picture containing indoor&#10;&#10;Description generated with very high confidence">
              <a:extLst>
                <a:ext uri="{FF2B5EF4-FFF2-40B4-BE49-F238E27FC236}">
                  <a16:creationId xmlns:a16="http://schemas.microsoft.com/office/drawing/2014/main" id="{4100798A-B212-4CBA-AA21-4F0143666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476600" y="3505200"/>
              <a:ext cx="1080000" cy="1080000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31F1F975-E0F0-4A66-A527-FE260E82C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649600" y="3505200"/>
              <a:ext cx="1080000" cy="1080000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19FCBB5B-2FA9-4328-BB0D-228C78AF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822600" y="3505200"/>
              <a:ext cx="1080000" cy="1080000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99C84A54-CFCD-4F45-B5BC-DA0356956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995600" y="3505200"/>
              <a:ext cx="1080000" cy="1080000"/>
            </a:xfrm>
            <a:prstGeom prst="rect">
              <a:avLst/>
            </a:prstGeom>
          </p:spPr>
        </p:pic>
        <p:pic>
          <p:nvPicPr>
            <p:cNvPr id="208" name="Picture 207" descr="A picture containing indoor, filled&#10;&#10;Description generated with high confidence">
              <a:extLst>
                <a:ext uri="{FF2B5EF4-FFF2-40B4-BE49-F238E27FC236}">
                  <a16:creationId xmlns:a16="http://schemas.microsoft.com/office/drawing/2014/main" id="{44F8CF9C-D961-4F1E-A614-D9883E7B0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168600" y="3505200"/>
              <a:ext cx="1080000" cy="1080000"/>
            </a:xfrm>
            <a:prstGeom prst="rect">
              <a:avLst/>
            </a:prstGeom>
          </p:spPr>
        </p:pic>
        <p:pic>
          <p:nvPicPr>
            <p:cNvPr id="209" name="Picture 208" descr="A picture containing indoor, toy&#10;&#10;Description generated with very high confidence">
              <a:extLst>
                <a:ext uri="{FF2B5EF4-FFF2-40B4-BE49-F238E27FC236}">
                  <a16:creationId xmlns:a16="http://schemas.microsoft.com/office/drawing/2014/main" id="{214CD040-5A15-48BD-8DF3-9DFD4384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9341600" y="3505200"/>
              <a:ext cx="1080000" cy="1080000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F61C4E0-16E1-4E7D-82B2-6970A238E23D}"/>
              </a:ext>
            </a:extLst>
          </p:cNvPr>
          <p:cNvGrpSpPr/>
          <p:nvPr/>
        </p:nvGrpSpPr>
        <p:grpSpPr>
          <a:xfrm>
            <a:off x="29814616" y="6254383"/>
            <a:ext cx="11635933" cy="1080000"/>
            <a:chOff x="8783416" y="2286000"/>
            <a:chExt cx="11635933" cy="1080000"/>
          </a:xfrm>
        </p:grpSpPr>
        <p:pic>
          <p:nvPicPr>
            <p:cNvPr id="190" name="Picture 189" descr="A picture containing cake, shaped, birthday, indoor&#10;&#10;Description generated with high confidence">
              <a:extLst>
                <a:ext uri="{FF2B5EF4-FFF2-40B4-BE49-F238E27FC236}">
                  <a16:creationId xmlns:a16="http://schemas.microsoft.com/office/drawing/2014/main" id="{05AD2769-4513-40A9-B144-312F7CEFB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783416" y="2286000"/>
              <a:ext cx="1080000" cy="1080000"/>
            </a:xfrm>
            <a:prstGeom prst="rect">
              <a:avLst/>
            </a:prstGeom>
          </p:spPr>
        </p:pic>
        <p:pic>
          <p:nvPicPr>
            <p:cNvPr id="191" name="Picture 190" descr="A picture containing cake, birthday, shaped, grass&#10;&#10;Description generated with very high confidence">
              <a:extLst>
                <a:ext uri="{FF2B5EF4-FFF2-40B4-BE49-F238E27FC236}">
                  <a16:creationId xmlns:a16="http://schemas.microsoft.com/office/drawing/2014/main" id="{AE674365-9EFA-4389-BB09-2D3548F88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956297" y="2286000"/>
              <a:ext cx="1080000" cy="1080000"/>
            </a:xfrm>
            <a:prstGeom prst="rect">
              <a:avLst/>
            </a:prstGeom>
          </p:spPr>
        </p:pic>
        <p:pic>
          <p:nvPicPr>
            <p:cNvPr id="192" name="Picture 191" descr="A circuit board&#10;&#10;Description generated with very high confidence">
              <a:extLst>
                <a:ext uri="{FF2B5EF4-FFF2-40B4-BE49-F238E27FC236}">
                  <a16:creationId xmlns:a16="http://schemas.microsoft.com/office/drawing/2014/main" id="{A583AD57-AAD8-470F-ABC1-6924BC6A2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129178" y="2286000"/>
              <a:ext cx="1080000" cy="1080000"/>
            </a:xfrm>
            <a:prstGeom prst="rect">
              <a:avLst/>
            </a:prstGeom>
          </p:spPr>
        </p:pic>
        <p:pic>
          <p:nvPicPr>
            <p:cNvPr id="193" name="Picture 192" descr="A picture containing building, object&#10;&#10;Description generated with very high confidence">
              <a:extLst>
                <a:ext uri="{FF2B5EF4-FFF2-40B4-BE49-F238E27FC236}">
                  <a16:creationId xmlns:a16="http://schemas.microsoft.com/office/drawing/2014/main" id="{D42E88C8-CCC5-4CC7-AA87-738DA07C2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302059" y="2286000"/>
              <a:ext cx="1080000" cy="1080000"/>
            </a:xfrm>
            <a:prstGeom prst="rect">
              <a:avLst/>
            </a:prstGeom>
          </p:spPr>
        </p:pic>
        <p:pic>
          <p:nvPicPr>
            <p:cNvPr id="194" name="Picture 193" descr="A picture containing toiletry, cosmetic&#10;&#10;Description generated with high confidence">
              <a:extLst>
                <a:ext uri="{FF2B5EF4-FFF2-40B4-BE49-F238E27FC236}">
                  <a16:creationId xmlns:a16="http://schemas.microsoft.com/office/drawing/2014/main" id="{73B61BBD-1D32-43AC-9E69-74D0DBD20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3474940" y="2286000"/>
              <a:ext cx="1080000" cy="1080000"/>
            </a:xfrm>
            <a:prstGeom prst="rect">
              <a:avLst/>
            </a:prstGeom>
          </p:spPr>
        </p:pic>
        <p:pic>
          <p:nvPicPr>
            <p:cNvPr id="195" name="Picture 194" descr="A close up of a device&#10;&#10;Description generated with high confidence">
              <a:extLst>
                <a:ext uri="{FF2B5EF4-FFF2-40B4-BE49-F238E27FC236}">
                  <a16:creationId xmlns:a16="http://schemas.microsoft.com/office/drawing/2014/main" id="{9C3DD5FB-B904-4F28-96BD-A5E8A806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4647821" y="2286000"/>
              <a:ext cx="1080000" cy="1080000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854A640D-C41F-4930-A6DB-04CFD177A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5820702" y="2286000"/>
              <a:ext cx="1080000" cy="1080000"/>
            </a:xfrm>
            <a:prstGeom prst="rect">
              <a:avLst/>
            </a:prstGeom>
          </p:spPr>
        </p:pic>
        <p:pic>
          <p:nvPicPr>
            <p:cNvPr id="197" name="Picture 196" descr="A screen shot of a computer&#10;&#10;Description generated with high confidence">
              <a:extLst>
                <a:ext uri="{FF2B5EF4-FFF2-40B4-BE49-F238E27FC236}">
                  <a16:creationId xmlns:a16="http://schemas.microsoft.com/office/drawing/2014/main" id="{5D206044-F75C-4A85-AF6C-B88BF2819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6993583" y="2286000"/>
              <a:ext cx="1080000" cy="1080000"/>
            </a:xfrm>
            <a:prstGeom prst="rect">
              <a:avLst/>
            </a:prstGeom>
          </p:spPr>
        </p:pic>
        <p:pic>
          <p:nvPicPr>
            <p:cNvPr id="198" name="Picture 197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91D612F5-1370-49ED-81DF-37A1543B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8166464" y="2286000"/>
              <a:ext cx="1080000" cy="1080000"/>
            </a:xfrm>
            <a:prstGeom prst="rect">
              <a:avLst/>
            </a:prstGeom>
          </p:spPr>
        </p:pic>
        <p:pic>
          <p:nvPicPr>
            <p:cNvPr id="199" name="Picture 198" descr="A picture containing luggage, indoor, different&#10;&#10;Description generated with high confidence">
              <a:extLst>
                <a:ext uri="{FF2B5EF4-FFF2-40B4-BE49-F238E27FC236}">
                  <a16:creationId xmlns:a16="http://schemas.microsoft.com/office/drawing/2014/main" id="{F9ED058A-2915-4CA2-84F2-CDDE06F35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9339349" y="2286000"/>
              <a:ext cx="1080000" cy="1080000"/>
            </a:xfrm>
            <a:prstGeom prst="rect">
              <a:avLst/>
            </a:prstGeom>
          </p:spPr>
        </p:pic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68203F7-CE30-4BC7-8276-78511018E580}"/>
              </a:ext>
            </a:extLst>
          </p:cNvPr>
          <p:cNvGrpSpPr/>
          <p:nvPr/>
        </p:nvGrpSpPr>
        <p:grpSpPr>
          <a:xfrm>
            <a:off x="29805277" y="8785583"/>
            <a:ext cx="11645272" cy="1080000"/>
            <a:chOff x="8774077" y="8646297"/>
            <a:chExt cx="11645272" cy="1080000"/>
          </a:xfrm>
        </p:grpSpPr>
        <p:pic>
          <p:nvPicPr>
            <p:cNvPr id="180" name="Picture 179" descr="A circuit board&#10;&#10;Description generated with very high confidence">
              <a:extLst>
                <a:ext uri="{FF2B5EF4-FFF2-40B4-BE49-F238E27FC236}">
                  <a16:creationId xmlns:a16="http://schemas.microsoft.com/office/drawing/2014/main" id="{064FCC4E-92B8-43EC-AC52-D76C83E7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8774077" y="8646297"/>
              <a:ext cx="1080000" cy="1080000"/>
            </a:xfrm>
            <a:prstGeom prst="rect">
              <a:avLst/>
            </a:prstGeom>
          </p:spPr>
        </p:pic>
        <p:pic>
          <p:nvPicPr>
            <p:cNvPr id="181" name="Picture 180" descr="A picture containing grass, cake&#10;&#10;Description generated with very high confidence">
              <a:extLst>
                <a:ext uri="{FF2B5EF4-FFF2-40B4-BE49-F238E27FC236}">
                  <a16:creationId xmlns:a16="http://schemas.microsoft.com/office/drawing/2014/main" id="{57FB8533-1F70-4546-B984-EC26925BD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9947996" y="8646297"/>
              <a:ext cx="1080000" cy="1080000"/>
            </a:xfrm>
            <a:prstGeom prst="rect">
              <a:avLst/>
            </a:prstGeom>
          </p:spPr>
        </p:pic>
        <p:pic>
          <p:nvPicPr>
            <p:cNvPr id="182" name="Picture 181" descr="A picture containing cake, indoor, table&#10;&#10;Description generated with high confidence">
              <a:extLst>
                <a:ext uri="{FF2B5EF4-FFF2-40B4-BE49-F238E27FC236}">
                  <a16:creationId xmlns:a16="http://schemas.microsoft.com/office/drawing/2014/main" id="{03BDAF4A-840F-44EB-B7A7-8C6EBB3C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1121915" y="8646297"/>
              <a:ext cx="1080000" cy="1080000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AD2D34F-9284-4DD2-9C92-6CDEC0B77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2295834" y="8646297"/>
              <a:ext cx="1080000" cy="1080000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E9677588-7D79-4A3B-8093-C504E240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3469753" y="8646297"/>
              <a:ext cx="1080000" cy="1080000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3EADA6CF-366C-4FDC-8B34-8CFFE227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4643672" y="8646297"/>
              <a:ext cx="1080000" cy="1080000"/>
            </a:xfrm>
            <a:prstGeom prst="rect">
              <a:avLst/>
            </a:prstGeom>
          </p:spPr>
        </p:pic>
        <p:pic>
          <p:nvPicPr>
            <p:cNvPr id="186" name="Picture 185" descr="A circuit board with a cake&#10;&#10;Description generated with high confidence">
              <a:extLst>
                <a:ext uri="{FF2B5EF4-FFF2-40B4-BE49-F238E27FC236}">
                  <a16:creationId xmlns:a16="http://schemas.microsoft.com/office/drawing/2014/main" id="{3E45BFC4-7D3E-4D40-B611-BD5E308A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5817591" y="8646297"/>
              <a:ext cx="1080000" cy="1080000"/>
            </a:xfrm>
            <a:prstGeom prst="rect">
              <a:avLst/>
            </a:prstGeom>
          </p:spPr>
        </p:pic>
        <p:pic>
          <p:nvPicPr>
            <p:cNvPr id="187" name="Picture 186" descr="A circuit board&#10;&#10;Description generated with high confidence">
              <a:extLst>
                <a:ext uri="{FF2B5EF4-FFF2-40B4-BE49-F238E27FC236}">
                  <a16:creationId xmlns:a16="http://schemas.microsoft.com/office/drawing/2014/main" id="{D4A6433E-186A-44AA-A7D8-F4685428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6991510" y="8646297"/>
              <a:ext cx="1080000" cy="1080000"/>
            </a:xfrm>
            <a:prstGeom prst="rect">
              <a:avLst/>
            </a:prstGeom>
          </p:spPr>
        </p:pic>
        <p:pic>
          <p:nvPicPr>
            <p:cNvPr id="188" name="Picture 187" descr="A circuit board&#10;&#10;Description generated with very high confidence">
              <a:extLst>
                <a:ext uri="{FF2B5EF4-FFF2-40B4-BE49-F238E27FC236}">
                  <a16:creationId xmlns:a16="http://schemas.microsoft.com/office/drawing/2014/main" id="{3470460B-5B72-469F-8863-2FFC399CF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8165429" y="8646297"/>
              <a:ext cx="1080000" cy="1080000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C4BDADEE-88D7-45C5-A998-6BF406AD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9339349" y="8646297"/>
              <a:ext cx="1080000" cy="1080000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B5C1B2-631D-4494-AC74-36EF25D4B702}"/>
              </a:ext>
            </a:extLst>
          </p:cNvPr>
          <p:cNvSpPr/>
          <p:nvPr/>
        </p:nvSpPr>
        <p:spPr>
          <a:xfrm>
            <a:off x="14738401" y="16306800"/>
            <a:ext cx="13500000" cy="4254757"/>
          </a:xfrm>
          <a:prstGeom prst="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DE7094-9830-4680-A70D-DF1DE1E21FBC}"/>
              </a:ext>
            </a:extLst>
          </p:cNvPr>
          <p:cNvSpPr/>
          <p:nvPr/>
        </p:nvSpPr>
        <p:spPr>
          <a:xfrm>
            <a:off x="15714020" y="11047912"/>
            <a:ext cx="2880000" cy="756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[RGB-</a:t>
            </a:r>
            <a:r>
              <a:rPr lang="en-CA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PanSharpen</a:t>
            </a:r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CA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2" name="Picture 221" descr="A picture containing indoor, sewing machine&#10;&#10;Description generated with high confidence">
            <a:extLst>
              <a:ext uri="{FF2B5EF4-FFF2-40B4-BE49-F238E27FC236}">
                <a16:creationId xmlns:a16="http://schemas.microsoft.com/office/drawing/2014/main" id="{A68C3C01-2F4D-4776-957B-4437803C37D1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t="2328" b="3841"/>
          <a:stretch/>
        </p:blipFill>
        <p:spPr>
          <a:xfrm>
            <a:off x="15581471" y="7848600"/>
            <a:ext cx="3145099" cy="316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79BD410-4D37-40DF-82E6-35FD528A6F25}"/>
              </a:ext>
            </a:extLst>
          </p:cNvPr>
          <p:cNvSpPr/>
          <p:nvPr/>
        </p:nvSpPr>
        <p:spPr>
          <a:xfrm>
            <a:off x="19924785" y="11047912"/>
            <a:ext cx="2880000" cy="756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Polygon</a:t>
            </a:r>
            <a:b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(Irregularly shaped)</a:t>
            </a:r>
            <a:endParaRPr lang="en-CA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3" name="Picture 222" descr="A circuit board&#10;&#10;Description generated with high confidence">
            <a:extLst>
              <a:ext uri="{FF2B5EF4-FFF2-40B4-BE49-F238E27FC236}">
                <a16:creationId xmlns:a16="http://schemas.microsoft.com/office/drawing/2014/main" id="{A5964451-B41E-4982-B2A1-F87639F69B46}"/>
              </a:ext>
            </a:extLst>
          </p:cNvPr>
          <p:cNvPicPr>
            <a:picLocks noChangeAspect="1"/>
          </p:cNvPicPr>
          <p:nvPr/>
        </p:nvPicPr>
        <p:blipFill rotWithShape="1">
          <a:blip r:embed="rId45"/>
          <a:srcRect l="1728"/>
          <a:stretch/>
        </p:blipFill>
        <p:spPr>
          <a:xfrm>
            <a:off x="19792234" y="7848600"/>
            <a:ext cx="3145100" cy="31680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90E3456-BF19-4833-9519-C154B58BF852}"/>
              </a:ext>
            </a:extLst>
          </p:cNvPr>
          <p:cNvSpPr/>
          <p:nvPr/>
        </p:nvSpPr>
        <p:spPr>
          <a:xfrm>
            <a:off x="24136381" y="11047912"/>
            <a:ext cx="2880000" cy="756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Regularized</a:t>
            </a: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Polygon</a:t>
            </a:r>
          </a:p>
        </p:txBody>
      </p:sp>
      <p:pic>
        <p:nvPicPr>
          <p:cNvPr id="224" name="Picture 223" descr="A circuit board&#10;&#10;Description generated with high confidence">
            <a:extLst>
              <a:ext uri="{FF2B5EF4-FFF2-40B4-BE49-F238E27FC236}">
                <a16:creationId xmlns:a16="http://schemas.microsoft.com/office/drawing/2014/main" id="{48217B40-2CC1-44A8-B68F-D7A6BE30D997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2272" b="1943"/>
          <a:stretch/>
        </p:blipFill>
        <p:spPr>
          <a:xfrm>
            <a:off x="24003000" y="7848600"/>
            <a:ext cx="3146763" cy="3168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5C87F96-7A29-45C9-8FBF-C2D2040BFAE6}"/>
              </a:ext>
            </a:extLst>
          </p:cNvPr>
          <p:cNvSpPr/>
          <p:nvPr/>
        </p:nvSpPr>
        <p:spPr>
          <a:xfrm>
            <a:off x="7696200" y="19633593"/>
            <a:ext cx="5438572" cy="63560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Regularized polygons</a:t>
            </a: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our method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8352466-1D92-4EB9-8331-15717D81C128}"/>
              </a:ext>
            </a:extLst>
          </p:cNvPr>
          <p:cNvSpPr/>
          <p:nvPr/>
        </p:nvSpPr>
        <p:spPr>
          <a:xfrm>
            <a:off x="1905000" y="19633593"/>
            <a:ext cx="5434939" cy="63560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(Irregularly shaped) Polygons </a:t>
            </a:r>
            <a:b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Mask R-CNN</a:t>
            </a:r>
          </a:p>
        </p:txBody>
      </p:sp>
      <p:pic>
        <p:nvPicPr>
          <p:cNvPr id="89" name="Picture 88" descr="A picture containing object, showing, indoor, wall&#10;&#10;Description generated with high confidence">
            <a:extLst>
              <a:ext uri="{FF2B5EF4-FFF2-40B4-BE49-F238E27FC236}">
                <a16:creationId xmlns:a16="http://schemas.microsoft.com/office/drawing/2014/main" id="{295D93AD-CE98-43E9-85BE-EB58B3C0D551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14380" t="13122" r="12007" b="13596"/>
          <a:stretch/>
        </p:blipFill>
        <p:spPr>
          <a:xfrm>
            <a:off x="1905001" y="14155113"/>
            <a:ext cx="5438572" cy="5400000"/>
          </a:xfrm>
          <a:prstGeom prst="rect">
            <a:avLst/>
          </a:prstGeom>
        </p:spPr>
      </p:pic>
      <p:pic>
        <p:nvPicPr>
          <p:cNvPr id="90" name="Picture 89" descr="A picture containing object, showing, wall, indoor&#10;&#10;Description generated with high confidence">
            <a:extLst>
              <a:ext uri="{FF2B5EF4-FFF2-40B4-BE49-F238E27FC236}">
                <a16:creationId xmlns:a16="http://schemas.microsoft.com/office/drawing/2014/main" id="{34A387A1-4A6B-4243-9595-41E04A44F6E9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14380" t="13122" r="12007" b="13596"/>
          <a:stretch/>
        </p:blipFill>
        <p:spPr>
          <a:xfrm>
            <a:off x="7696200" y="14155113"/>
            <a:ext cx="5438572" cy="54000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7417ED4E-2FCB-4FD3-A26C-79C87399C480}"/>
              </a:ext>
            </a:extLst>
          </p:cNvPr>
          <p:cNvSpPr/>
          <p:nvPr/>
        </p:nvSpPr>
        <p:spPr>
          <a:xfrm>
            <a:off x="14932740" y="5410200"/>
            <a:ext cx="13284000" cy="226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0850" indent="-4508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CA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Pipeline for Building Polygon Generation</a:t>
            </a: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pipeline is a combination of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R-CNN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boundary regularization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an input image, Mask R-CNN generates </a:t>
            </a:r>
            <a:r>
              <a:rPr lang="en-CA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polygons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buildings.</a:t>
            </a:r>
          </a:p>
          <a:p>
            <a:pPr marL="450850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Then, through our building boundary regularization process, the initial polygons are converted into </a:t>
            </a:r>
            <a:r>
              <a:rPr lang="en-CA" sz="2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regularized ones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1A8F95-821F-478C-8FAA-E9D011D4DBB7}"/>
              </a:ext>
            </a:extLst>
          </p:cNvPr>
          <p:cNvSpPr/>
          <p:nvPr/>
        </p:nvSpPr>
        <p:spPr>
          <a:xfrm>
            <a:off x="14929232" y="11901600"/>
            <a:ext cx="11687208" cy="90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0850" indent="-450850">
              <a:buFont typeface="Wingdings" panose="05000000000000000000" pitchFamily="2" charset="2"/>
              <a:buChar char="q"/>
            </a:pPr>
            <a:r>
              <a:rPr lang="en-CA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for Implicit Building Boundary Regularization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710934-1F51-41E6-A202-347E5BB77A7D}"/>
              </a:ext>
            </a:extLst>
          </p:cNvPr>
          <p:cNvSpPr/>
          <p:nvPr/>
        </p:nvSpPr>
        <p:spPr>
          <a:xfrm>
            <a:off x="18899402" y="8748600"/>
            <a:ext cx="720000" cy="1368000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2FB1EB55-77B2-459D-8057-63499C40C8D2}"/>
              </a:ext>
            </a:extLst>
          </p:cNvPr>
          <p:cNvSpPr/>
          <p:nvPr/>
        </p:nvSpPr>
        <p:spPr>
          <a:xfrm>
            <a:off x="23110166" y="8748600"/>
            <a:ext cx="720000" cy="1368000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2C7EFF0-4FD8-4BF9-8EF3-08D0FDE1168C}"/>
              </a:ext>
            </a:extLst>
          </p:cNvPr>
          <p:cNvSpPr/>
          <p:nvPr/>
        </p:nvSpPr>
        <p:spPr>
          <a:xfrm rot="16200000">
            <a:off x="18321324" y="8128299"/>
            <a:ext cx="1418582" cy="756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R-CNN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1C3B07-A032-42C2-9487-A56B8DEE59AA}"/>
              </a:ext>
            </a:extLst>
          </p:cNvPr>
          <p:cNvSpPr/>
          <p:nvPr/>
        </p:nvSpPr>
        <p:spPr>
          <a:xfrm rot="16200000">
            <a:off x="22378345" y="7948608"/>
            <a:ext cx="1718015" cy="756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Boundary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Regularization</a:t>
            </a:r>
          </a:p>
        </p:txBody>
      </p:sp>
      <p:sp>
        <p:nvSpPr>
          <p:cNvPr id="227" name="Rectangle 14">
            <a:extLst>
              <a:ext uri="{FF2B5EF4-FFF2-40B4-BE49-F238E27FC236}">
                <a16:creationId xmlns:a16="http://schemas.microsoft.com/office/drawing/2014/main" id="{9AF40419-D361-4338-A8DB-3F971C82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35152" y="12688912"/>
            <a:ext cx="4297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229" name="Rectangle 16">
            <a:extLst>
              <a:ext uri="{FF2B5EF4-FFF2-40B4-BE49-F238E27FC236}">
                <a16:creationId xmlns:a16="http://schemas.microsoft.com/office/drawing/2014/main" id="{937AD15E-63C5-43FC-A8D6-318620AD9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4283" y="12745042"/>
            <a:ext cx="4297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231" name="Rectangle 18">
            <a:extLst>
              <a:ext uri="{FF2B5EF4-FFF2-40B4-BE49-F238E27FC236}">
                <a16:creationId xmlns:a16="http://schemas.microsoft.com/office/drawing/2014/main" id="{81E242CB-0891-4334-87F5-4D8605D70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9061" y="18526669"/>
            <a:ext cx="4297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233" name="Rectangle 20">
            <a:extLst>
              <a:ext uri="{FF2B5EF4-FFF2-40B4-BE49-F238E27FC236}">
                <a16:creationId xmlns:a16="http://schemas.microsoft.com/office/drawing/2014/main" id="{4A8812AB-0B4E-4EAA-875F-E90A6685A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590" y="5523432"/>
            <a:ext cx="4297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235" name="Rectangle 22">
            <a:extLst>
              <a:ext uri="{FF2B5EF4-FFF2-40B4-BE49-F238E27FC236}">
                <a16:creationId xmlns:a16="http://schemas.microsoft.com/office/drawing/2014/main" id="{650BE2CC-1BA0-4F0D-AD75-902681EF4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6357" y="9915000"/>
            <a:ext cx="4297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9768399-877E-4BD1-A77E-B202E4238BA2}"/>
              </a:ext>
            </a:extLst>
          </p:cNvPr>
          <p:cNvGrpSpPr/>
          <p:nvPr/>
        </p:nvGrpSpPr>
        <p:grpSpPr>
          <a:xfrm>
            <a:off x="17799896" y="12374145"/>
            <a:ext cx="2934084" cy="2885908"/>
            <a:chOff x="17743816" y="12245715"/>
            <a:chExt cx="3316206" cy="3373819"/>
          </a:xfrm>
        </p:grpSpPr>
        <p:pic>
          <p:nvPicPr>
            <p:cNvPr id="115" name="Picture 4" descr="C:\Users\gunho\AppData\Local\Temp\SNAGHTML2b3af1b.PNG">
              <a:extLst>
                <a:ext uri="{FF2B5EF4-FFF2-40B4-BE49-F238E27FC236}">
                  <a16:creationId xmlns:a16="http://schemas.microsoft.com/office/drawing/2014/main" id="{B5F4F134-7D9C-4572-9682-38DF538A3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43816" y="12477666"/>
              <a:ext cx="1719193" cy="182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6" descr="C:\Users\gunho\AppData\Local\Temp\SNAGHTML2b5d6dd.PNG">
              <a:extLst>
                <a:ext uri="{FF2B5EF4-FFF2-40B4-BE49-F238E27FC236}">
                  <a16:creationId xmlns:a16="http://schemas.microsoft.com/office/drawing/2014/main" id="{E7ECD91B-593D-488E-9689-4166658CC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2168" y="12245715"/>
              <a:ext cx="1607854" cy="197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C:\Users\gunho\AppData\Local\Temp\SNAGHTML2b671f4.PNG">
              <a:extLst>
                <a:ext uri="{FF2B5EF4-FFF2-40B4-BE49-F238E27FC236}">
                  <a16:creationId xmlns:a16="http://schemas.microsoft.com/office/drawing/2014/main" id="{45E560AF-2713-4630-B74C-F115FA946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6229" y="13945153"/>
              <a:ext cx="1469269" cy="1674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0" descr="C:\Users\gunho\AppData\Local\Temp\SNAGHTML2b7847d.PNG">
              <a:extLst>
                <a:ext uri="{FF2B5EF4-FFF2-40B4-BE49-F238E27FC236}">
                  <a16:creationId xmlns:a16="http://schemas.microsoft.com/office/drawing/2014/main" id="{5C592280-838C-4FD2-94AB-6BAC427A2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7459" y="13459499"/>
              <a:ext cx="1359263" cy="2128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9" name="Picture 12" descr="C:\Users\gunho\AppData\Local\Temp\SNAGHTML2b80555.PNG">
            <a:extLst>
              <a:ext uri="{FF2B5EF4-FFF2-40B4-BE49-F238E27FC236}">
                <a16:creationId xmlns:a16="http://schemas.microsoft.com/office/drawing/2014/main" id="{CCF7D0A9-2BE5-47AE-8274-11D57510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840" y="12577809"/>
            <a:ext cx="2608052" cy="275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BA9BEE0-D883-4AEE-9929-F2402D521290}"/>
              </a:ext>
            </a:extLst>
          </p:cNvPr>
          <p:cNvGrpSpPr/>
          <p:nvPr/>
        </p:nvGrpSpPr>
        <p:grpSpPr>
          <a:xfrm>
            <a:off x="15490937" y="12630989"/>
            <a:ext cx="1732209" cy="2691553"/>
            <a:chOff x="15345392" y="12477508"/>
            <a:chExt cx="1894907" cy="3393447"/>
          </a:xfrm>
        </p:grpSpPr>
        <p:pic>
          <p:nvPicPr>
            <p:cNvPr id="120" name="Picture 9" descr="C:\Users\gunho\AppData\Local\Temp\SNAGHTML1404282.PNG">
              <a:extLst>
                <a:ext uri="{FF2B5EF4-FFF2-40B4-BE49-F238E27FC236}">
                  <a16:creationId xmlns:a16="http://schemas.microsoft.com/office/drawing/2014/main" id="{2AFD05D0-E0C2-4251-9098-379D44B2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5392" y="12477508"/>
              <a:ext cx="1650653" cy="167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4" descr="C:\Users\gunho\AppData\Local\Temp\SNAGHTML146e6b4.PNG">
              <a:extLst>
                <a:ext uri="{FF2B5EF4-FFF2-40B4-BE49-F238E27FC236}">
                  <a16:creationId xmlns:a16="http://schemas.microsoft.com/office/drawing/2014/main" id="{25B1337E-CCB4-41DF-8DE8-49AA1FA33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04871" y="14091609"/>
              <a:ext cx="1635428" cy="177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AD0B13-CD4E-411F-A28B-A2785540DF07}"/>
              </a:ext>
            </a:extLst>
          </p:cNvPr>
          <p:cNvGrpSpPr/>
          <p:nvPr/>
        </p:nvGrpSpPr>
        <p:grpSpPr>
          <a:xfrm>
            <a:off x="24350329" y="12114598"/>
            <a:ext cx="2934193" cy="3430202"/>
            <a:chOff x="8882248" y="-67816"/>
            <a:chExt cx="3443276" cy="4022310"/>
          </a:xfrm>
        </p:grpSpPr>
        <p:pic>
          <p:nvPicPr>
            <p:cNvPr id="133" name="Picture 6" descr="C:\Users\gunho\AppData\Local\Temp\SNAGHTML29cfaba.PNG">
              <a:extLst>
                <a:ext uri="{FF2B5EF4-FFF2-40B4-BE49-F238E27FC236}">
                  <a16:creationId xmlns:a16="http://schemas.microsoft.com/office/drawing/2014/main" id="{FD51EFCD-26B9-400D-961C-3C962AA71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998" y="1662870"/>
              <a:ext cx="1722709" cy="229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0" descr="C:\Users\gunho\AppData\Local\Temp\SNAGHTML2a035c1.PNG">
              <a:extLst>
                <a:ext uri="{FF2B5EF4-FFF2-40B4-BE49-F238E27FC236}">
                  <a16:creationId xmlns:a16="http://schemas.microsoft.com/office/drawing/2014/main" id="{DF02D83F-601C-4AAE-AE52-F0DBF3A62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8456" y="-67816"/>
              <a:ext cx="1780983" cy="231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12" descr="C:\Users\gunho\AppData\Local\Temp\SNAGHTML2a14d99.PNG">
              <a:extLst>
                <a:ext uri="{FF2B5EF4-FFF2-40B4-BE49-F238E27FC236}">
                  <a16:creationId xmlns:a16="http://schemas.microsoft.com/office/drawing/2014/main" id="{BEB279DF-29F7-4964-940E-2E07693A9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663" y="1589884"/>
              <a:ext cx="1772861" cy="231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" descr="C:\Users\gunho\AppData\Local\Temp\SNAGHTML14554ca.PNG">
              <a:extLst>
                <a:ext uri="{FF2B5EF4-FFF2-40B4-BE49-F238E27FC236}">
                  <a16:creationId xmlns:a16="http://schemas.microsoft.com/office/drawing/2014/main" id="{C30D80BA-4D59-47F1-9048-39F814DEC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2248" y="372841"/>
              <a:ext cx="1609389" cy="165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B810236-A762-487C-93E5-1524572F6AAC}"/>
                  </a:ext>
                </a:extLst>
              </p:cNvPr>
              <p:cNvSpPr/>
              <p:nvPr/>
            </p:nvSpPr>
            <p:spPr>
              <a:xfrm>
                <a:off x="22391211" y="15228859"/>
                <a:ext cx="6257593" cy="688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CA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sSup>
                          <m:sSupPr>
                            <m:ctrlPr>
                              <a:rPr lang="en-CA" sz="24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 smtClean="0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CA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2400" b="0" i="0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CA" sz="2400" b="0" i="0" smtClean="0">
                            <a:effectLst/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CA" sz="2400" b="0" i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min</m:t>
                        </m:r>
                      </m:e>
                      <m:lim>
                        <m:sSub>
                          <m:sSubPr>
                            <m:ctrlPr>
                              <a:rPr lang="en-CA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                            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𝐻</m:t>
                        </m:r>
                      </m:lim>
                    </m:limLow>
                    <m:r>
                      <a:rPr lang="en-GB" sz="2400">
                        <a:latin typeface="Cambria Math" panose="020405030504060302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rPr>
                      <m:t> {</m:t>
                    </m:r>
                    <m:r>
                      <a:rPr lang="en-GB" sz="2400" i="1">
                        <a:latin typeface="Cambria Math" panose="020405030504060302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e>
                        <m:sSub>
                          <m:sSubPr>
                            <m:ctrlPr>
                              <a:rPr lang="en-CA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latin typeface="Times New Roman" panose="02020603050405020304" pitchFamily="18" charset="0"/>
                    <a:ea typeface="Batang" panose="02030600000101010101" pitchFamily="18" charset="-127"/>
                  </a:rPr>
                  <a:t>+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en-CA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latin typeface="Times New Roman" panose="02020603050405020304" pitchFamily="18" charset="0"/>
                    <a:ea typeface="Batang" panose="02030600000101010101" pitchFamily="18" charset="-127"/>
                  </a:rPr>
                  <a:t>}</a:t>
                </a:r>
                <a:endParaRPr lang="en-CA" sz="2400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B810236-A762-487C-93E5-1524572F6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1211" y="15228859"/>
                <a:ext cx="6257593" cy="688394"/>
              </a:xfrm>
              <a:prstGeom prst="rect">
                <a:avLst/>
              </a:prstGeom>
              <a:blipFill>
                <a:blip r:embed="rId60"/>
                <a:stretch>
                  <a:fillRect t="-7080" b="-26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7AA3F34C-6D50-4770-A06F-04B51369C577}"/>
              </a:ext>
            </a:extLst>
          </p:cNvPr>
          <p:cNvSpPr/>
          <p:nvPr/>
        </p:nvSpPr>
        <p:spPr>
          <a:xfrm>
            <a:off x="17188745" y="13175934"/>
            <a:ext cx="720000" cy="1368000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1768AB70-42E5-4EC9-B1F2-C9F4A0493010}"/>
              </a:ext>
            </a:extLst>
          </p:cNvPr>
          <p:cNvSpPr/>
          <p:nvPr/>
        </p:nvSpPr>
        <p:spPr>
          <a:xfrm>
            <a:off x="23540166" y="13184110"/>
            <a:ext cx="720000" cy="1368000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5856F60-DAFB-44CD-9E3D-57D9E4C9803A}"/>
              </a:ext>
            </a:extLst>
          </p:cNvPr>
          <p:cNvSpPr/>
          <p:nvPr/>
        </p:nvSpPr>
        <p:spPr>
          <a:xfrm>
            <a:off x="15041746" y="15246000"/>
            <a:ext cx="2880000" cy="756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Polygon Quantization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499EC2C-22D1-4255-9994-0887AE3F69F4}"/>
              </a:ext>
            </a:extLst>
          </p:cNvPr>
          <p:cNvSpPr/>
          <p:nvPr/>
        </p:nvSpPr>
        <p:spPr>
          <a:xfrm>
            <a:off x="17794714" y="15215646"/>
            <a:ext cx="2880000" cy="756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Hypotheses Generation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88E4D20-1A57-4CEE-ACF6-E3BAB1C4D8CD}"/>
              </a:ext>
            </a:extLst>
          </p:cNvPr>
          <p:cNvSpPr/>
          <p:nvPr/>
        </p:nvSpPr>
        <p:spPr>
          <a:xfrm>
            <a:off x="20703599" y="15151793"/>
            <a:ext cx="2223057" cy="756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</a:p>
        </p:txBody>
      </p:sp>
      <p:pic>
        <p:nvPicPr>
          <p:cNvPr id="113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89AD026-64FE-4D43-9E6B-B65C2DEED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973" y="2991602"/>
            <a:ext cx="4298513" cy="93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图片 5" descr="geoict.png">
            <a:extLst>
              <a:ext uri="{FF2B5EF4-FFF2-40B4-BE49-F238E27FC236}">
                <a16:creationId xmlns:a16="http://schemas.microsoft.com/office/drawing/2014/main" id="{A1AEFE7B-E76B-40E5-8014-1AEDF872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46" y="2884484"/>
            <a:ext cx="4593606" cy="115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811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</TotalTime>
  <Words>534</Words>
  <Application>Microsoft Office PowerPoint</Application>
  <PresentationFormat>Custom</PresentationFormat>
  <Paragraphs>98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Batang</vt:lpstr>
      <vt:lpstr>MS PGothic</vt:lpstr>
      <vt:lpstr>MS PGothic</vt:lpstr>
      <vt:lpstr>Arial</vt:lpstr>
      <vt:lpstr>Calibri</vt:lpstr>
      <vt:lpstr>Cambria Math</vt:lpstr>
      <vt:lpstr>Times New Roman</vt:lpstr>
      <vt:lpstr>Wingdings</vt:lpstr>
      <vt:lpstr>Office Theme</vt:lpstr>
      <vt:lpstr>Building Extraction from Satellite Images  Using MASK R-CNN with Building Boundary Regularization  Kang Zhao, Jungwon Kang, Jaewook Jung, Gunho Sohn Department of Earth and Space Science and Engineering, York University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gsohn@yorku.ca</cp:lastModifiedBy>
  <cp:revision>349</cp:revision>
  <cp:lastPrinted>2018-06-15T18:36:47Z</cp:lastPrinted>
  <dcterms:created xsi:type="dcterms:W3CDTF">2014-05-29T01:41:03Z</dcterms:created>
  <dcterms:modified xsi:type="dcterms:W3CDTF">2018-06-16T11:17:54Z</dcterms:modified>
</cp:coreProperties>
</file>